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96" r:id="rId2"/>
    <p:sldId id="260" r:id="rId3"/>
    <p:sldId id="298" r:id="rId4"/>
    <p:sldId id="295" r:id="rId5"/>
    <p:sldId id="308" r:id="rId6"/>
    <p:sldId id="309" r:id="rId7"/>
    <p:sldId id="304" r:id="rId8"/>
    <p:sldId id="302" r:id="rId9"/>
    <p:sldId id="303" r:id="rId10"/>
    <p:sldId id="305" r:id="rId11"/>
    <p:sldId id="306" r:id="rId12"/>
    <p:sldId id="307" r:id="rId13"/>
  </p:sldIdLst>
  <p:sldSz cx="9144000" cy="6858000" type="screen4x3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70" autoAdjust="0"/>
    <p:restoredTop sz="94645" autoAdjust="0"/>
  </p:normalViewPr>
  <p:slideViewPr>
    <p:cSldViewPr>
      <p:cViewPr varScale="1">
        <p:scale>
          <a:sx n="108" d="100"/>
          <a:sy n="108" d="100"/>
        </p:scale>
        <p:origin x="194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36" d="100"/>
          <a:sy n="136" d="100"/>
        </p:scale>
        <p:origin x="-2408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de-DE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 altLang="de-DE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de-DE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D05CFEF-0A9A-426C-985E-2DFF2C78B97E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890986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 altLang="de-DE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Mastertextformat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C354E25-8AAF-4AB0-BCF5-78A99BCE7D84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715788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01B_PowerPoint_Vorlage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900613"/>
            <a:ext cx="6750050" cy="14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1" name="Text Box 5"/>
          <p:cNvSpPr txBox="1">
            <a:spLocks noChangeArrowheads="1"/>
          </p:cNvSpPr>
          <p:nvPr userDrawn="1"/>
        </p:nvSpPr>
        <p:spPr bwMode="auto">
          <a:xfrm>
            <a:off x="647700" y="6096000"/>
            <a:ext cx="5067300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 sz="1100"/>
              <a:t>Erstellt von Name des Autors | Datum</a:t>
            </a:r>
          </a:p>
          <a:p>
            <a:r>
              <a:rPr lang="de-DE" altLang="de-DE" sz="1100"/>
              <a:t>Fachdienst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791598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34175" y="647700"/>
            <a:ext cx="2028825" cy="421957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47700" y="647700"/>
            <a:ext cx="5934075" cy="421957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800615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500800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287986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47700" y="1438275"/>
            <a:ext cx="398145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81550" y="1438275"/>
            <a:ext cx="398145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625688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159310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298929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5558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004566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168226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02B_PowerPoint_Vorlage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6172200"/>
            <a:ext cx="5975350" cy="55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8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47700" y="647700"/>
            <a:ext cx="81153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Mastertitelformat bearbeiten</a:t>
            </a:r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47700" y="1438275"/>
            <a:ext cx="81153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Mastertextformat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042" name="Text Box 18"/>
          <p:cNvSpPr txBox="1">
            <a:spLocks noChangeArrowheads="1"/>
          </p:cNvSpPr>
          <p:nvPr userDrawn="1"/>
        </p:nvSpPr>
        <p:spPr bwMode="auto">
          <a:xfrm>
            <a:off x="647700" y="6530975"/>
            <a:ext cx="80010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 sz="700"/>
              <a:t>Seite </a:t>
            </a:r>
            <a:fld id="{9D2C2549-7AD4-46B5-82F2-6EE3D84869DB}" type="slidenum">
              <a:rPr lang="de-DE" altLang="de-DE" sz="700">
                <a:latin typeface="ＭＳ Ｐゴシック" pitchFamily="1" charset="-128"/>
              </a:rPr>
              <a:pPr/>
              <a:t>‹Nr.›</a:t>
            </a:fld>
            <a:endParaRPr lang="de-DE" altLang="de-DE" sz="7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pitchFamily="1" charset="-128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pitchFamily="1" charset="-128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pitchFamily="1" charset="-128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1ACAC19A-9957-8084-8825-50589B7391D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706282" y="2924944"/>
            <a:ext cx="7866434" cy="2622145"/>
          </a:xfrm>
          <a:prstGeom prst="rect">
            <a:avLst/>
          </a:prstGeom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647700"/>
            <a:ext cx="7983599" cy="2421260"/>
          </a:xfrm>
        </p:spPr>
        <p:txBody>
          <a:bodyPr/>
          <a:lstStyle/>
          <a:p>
            <a:pPr algn="ctr"/>
            <a:br>
              <a:rPr lang="de-DE" altLang="de-DE" dirty="0"/>
            </a:br>
            <a:r>
              <a:rPr lang="de-DE" altLang="de-DE" sz="2800" dirty="0"/>
              <a:t>Infoveranstaltung am 16.01.2026</a:t>
            </a:r>
            <a:br>
              <a:rPr lang="de-DE" altLang="de-DE" sz="2800" dirty="0"/>
            </a:br>
            <a:br>
              <a:rPr lang="de-DE" altLang="de-DE" sz="2800" dirty="0"/>
            </a:br>
            <a:r>
              <a:rPr lang="de-DE" altLang="de-DE" sz="2800" dirty="0"/>
              <a:t>Private Fördermöglichkeiten im Rahmen der Dorfentwicklung </a:t>
            </a: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734978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865225-E7A8-909D-12DA-CCBF5403B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sz="2800" dirty="0"/>
              <a:t>Fördergrundsätze für private Antragsteller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EB8F706-366F-C2D4-CE3D-D3A9473105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1438274"/>
            <a:ext cx="8115300" cy="4511005"/>
          </a:xfrm>
        </p:spPr>
        <p:txBody>
          <a:bodyPr/>
          <a:lstStyle/>
          <a:p>
            <a:r>
              <a:rPr lang="de-DE" sz="1800" dirty="0"/>
              <a:t>Bei Antragstellung und Schlussabrechnung einer Maßnahme müssen</a:t>
            </a:r>
          </a:p>
          <a:p>
            <a:r>
              <a:rPr lang="de-DE" sz="1800" dirty="0"/>
              <a:t>mindestens 10.000 € Nettokosten erreicht werden (Bagatellgrenze)</a:t>
            </a:r>
          </a:p>
          <a:p>
            <a:endParaRPr lang="de-DE" sz="1800" dirty="0"/>
          </a:p>
          <a:p>
            <a:r>
              <a:rPr lang="de-DE" sz="1800" dirty="0"/>
              <a:t>Bei Eigenleistungen werden nur die Materialkosten bezuschusst.</a:t>
            </a:r>
          </a:p>
          <a:p>
            <a:endParaRPr lang="de-DE" sz="1800" dirty="0"/>
          </a:p>
          <a:p>
            <a:r>
              <a:rPr lang="de-DE" sz="1800" dirty="0"/>
              <a:t>Die Abrechnung erfolgt auf Antrag mit Vorlage bezahlter Rechnungen und</a:t>
            </a:r>
          </a:p>
          <a:p>
            <a:r>
              <a:rPr lang="de-DE" sz="1800" dirty="0"/>
              <a:t>entsprechender Zahlungsnachweise (Abschlagszahlungen sind möglich).</a:t>
            </a:r>
          </a:p>
          <a:p>
            <a:endParaRPr lang="de-DE" sz="1800" dirty="0"/>
          </a:p>
          <a:p>
            <a:r>
              <a:rPr lang="de-DE" sz="1800" dirty="0"/>
              <a:t>12 Jahre Zweckbindungsfrist bei baulichen Maßnahmen.</a:t>
            </a:r>
          </a:p>
        </p:txBody>
      </p:sp>
    </p:spTree>
    <p:extLst>
      <p:ext uri="{BB962C8B-B14F-4D97-AF65-F5344CB8AC3E}">
        <p14:creationId xmlns:p14="http://schemas.microsoft.com/office/powerpoint/2010/main" val="15420096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E1D528-D2AF-ABC1-62D6-F663017B3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sz="2800" dirty="0"/>
              <a:t>Wo wird gefördert?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79B152B-A38B-EB7F-B997-736155E53C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1800" dirty="0"/>
              <a:t>Gefördert wird in den abgegrenzten Fördergebieten im Ortskern.</a:t>
            </a:r>
          </a:p>
          <a:p>
            <a:endParaRPr lang="de-DE" sz="1800" dirty="0"/>
          </a:p>
          <a:p>
            <a:r>
              <a:rPr lang="de-DE" sz="1800" dirty="0"/>
              <a:t>Die Förderung umfasst Siedlungsbereiche, die bis </a:t>
            </a:r>
            <a:r>
              <a:rPr lang="de-DE" sz="1800" b="1" dirty="0"/>
              <a:t>1950 </a:t>
            </a:r>
            <a:r>
              <a:rPr lang="de-DE" sz="1800" dirty="0"/>
              <a:t>entstanden sind und</a:t>
            </a:r>
          </a:p>
          <a:p>
            <a:r>
              <a:rPr lang="de-DE" sz="1800" dirty="0"/>
              <a:t>in denen die </a:t>
            </a:r>
            <a:r>
              <a:rPr lang="de-DE" sz="1800" b="1" dirty="0"/>
              <a:t>historische Bausubstanz</a:t>
            </a:r>
            <a:r>
              <a:rPr lang="de-DE" sz="1800" dirty="0"/>
              <a:t> noch nachweisbar ist.</a:t>
            </a:r>
          </a:p>
          <a:p>
            <a:endParaRPr lang="de-DE" sz="1800" dirty="0"/>
          </a:p>
          <a:p>
            <a:r>
              <a:rPr lang="de-DE" sz="1800" b="1" dirty="0"/>
              <a:t>Einzel-Kulturdenkmäler</a:t>
            </a:r>
            <a:r>
              <a:rPr lang="de-DE" sz="1800" dirty="0"/>
              <a:t>, die außerhalb des Fördergebiets liegen, sind</a:t>
            </a:r>
          </a:p>
          <a:p>
            <a:r>
              <a:rPr lang="de-DE" sz="1800" dirty="0"/>
              <a:t>ebenfalls </a:t>
            </a:r>
            <a:r>
              <a:rPr lang="de-DE" sz="1800" b="1" dirty="0"/>
              <a:t>förderfähig</a:t>
            </a:r>
            <a:r>
              <a:rPr lang="de-DE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005374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274B65-3B06-76D3-C83A-21FD45DCC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sz="2800" dirty="0"/>
              <a:t>Ansprechpartner/innen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27E78F7-8DFC-E165-31B1-BF678B391C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1438274"/>
            <a:ext cx="8115300" cy="4655021"/>
          </a:xfrm>
        </p:spPr>
        <p:txBody>
          <a:bodyPr/>
          <a:lstStyle/>
          <a:p>
            <a:r>
              <a:rPr lang="de-DE" sz="1800" dirty="0"/>
              <a:t>Bei Fragen können Sie sich gerne telefonisch oder per E-Mail melden:</a:t>
            </a:r>
          </a:p>
          <a:p>
            <a:pPr algn="ctr"/>
            <a:r>
              <a:rPr lang="de-DE" sz="1800" b="1" dirty="0" err="1"/>
              <a:t>MNIBauplanung</a:t>
            </a:r>
            <a:endParaRPr lang="de-DE" sz="1800" b="1" dirty="0"/>
          </a:p>
          <a:p>
            <a:pPr algn="ctr"/>
            <a:r>
              <a:rPr lang="de-DE" sz="1800" b="1" dirty="0"/>
              <a:t>Michael Schlereth </a:t>
            </a:r>
            <a:r>
              <a:rPr lang="de-DE" sz="1800" dirty="0"/>
              <a:t>06682 9170200</a:t>
            </a:r>
          </a:p>
          <a:p>
            <a:pPr algn="ctr"/>
            <a:r>
              <a:rPr lang="de-DE" sz="1800" dirty="0"/>
              <a:t>info@mn-bauplanung.de</a:t>
            </a:r>
          </a:p>
          <a:p>
            <a:endParaRPr lang="de-DE" sz="1800" dirty="0"/>
          </a:p>
          <a:p>
            <a:pPr algn="ctr"/>
            <a:r>
              <a:rPr lang="de-DE" sz="1800" b="1" dirty="0"/>
              <a:t>Landkreis Fulda</a:t>
            </a:r>
          </a:p>
          <a:p>
            <a:pPr algn="ctr"/>
            <a:r>
              <a:rPr lang="de-DE" sz="1800" dirty="0"/>
              <a:t>Fachdienst Regionalentwicklung</a:t>
            </a:r>
          </a:p>
          <a:p>
            <a:pPr algn="ctr"/>
            <a:endParaRPr lang="de-DE" sz="1800" dirty="0"/>
          </a:p>
          <a:p>
            <a:pPr algn="ctr"/>
            <a:r>
              <a:rPr lang="de-DE" sz="1800" b="1" dirty="0"/>
              <a:t>Beata Schmäling </a:t>
            </a:r>
            <a:r>
              <a:rPr lang="de-DE" sz="1800" dirty="0"/>
              <a:t>0661 6006-7961</a:t>
            </a:r>
          </a:p>
          <a:p>
            <a:pPr algn="ctr"/>
            <a:r>
              <a:rPr lang="de-DE" sz="1800" dirty="0"/>
              <a:t>beata.schmaeling@landkreis-fulda.de</a:t>
            </a:r>
          </a:p>
          <a:p>
            <a:pPr algn="ctr"/>
            <a:endParaRPr lang="de-DE" sz="1800" dirty="0"/>
          </a:p>
          <a:p>
            <a:pPr algn="ctr"/>
            <a:r>
              <a:rPr lang="de-DE" sz="1800" b="1" dirty="0"/>
              <a:t>Sophia Hartmann </a:t>
            </a:r>
            <a:r>
              <a:rPr lang="de-DE" sz="1800" dirty="0"/>
              <a:t>0661 6006-7966</a:t>
            </a:r>
          </a:p>
          <a:p>
            <a:pPr algn="ctr"/>
            <a:r>
              <a:rPr lang="de-DE" sz="1800" dirty="0"/>
              <a:t>sophia.hartmann@landkreis-fulda.de</a:t>
            </a:r>
          </a:p>
        </p:txBody>
      </p:sp>
    </p:spTree>
    <p:extLst>
      <p:ext uri="{BB962C8B-B14F-4D97-AF65-F5344CB8AC3E}">
        <p14:creationId xmlns:p14="http://schemas.microsoft.com/office/powerpoint/2010/main" val="3683881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altLang="de-DE" sz="2800" dirty="0"/>
              <a:t>Ziele der Dorfentwicklung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7700" y="1438274"/>
            <a:ext cx="8028756" cy="4511005"/>
          </a:xfrm>
        </p:spPr>
        <p:txBody>
          <a:bodyPr/>
          <a:lstStyle/>
          <a:p>
            <a:pPr>
              <a:buFont typeface="Symbol" panose="05050102010706020507" pitchFamily="18" charset="2"/>
              <a:buChar char="-"/>
            </a:pPr>
            <a:r>
              <a:rPr lang="de-DE" altLang="de-DE" sz="1800" dirty="0"/>
              <a:t>Innenentwicklung stärken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DE" altLang="de-DE" sz="1800" dirty="0"/>
              <a:t>Ortskerne funktional und gestalterisch gestalten bzw. entwickeln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DE" altLang="de-DE" sz="1800" dirty="0"/>
              <a:t>Baukultur erhalten und weiterentwickeln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DE" altLang="de-DE" sz="1800" dirty="0"/>
              <a:t>Grundversorgung und Daseinsvorsorge erhalten und entwickeln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DE" altLang="de-DE" sz="1800" dirty="0"/>
              <a:t>Wohn- und Lebensqualität verbessern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DE" altLang="de-DE" sz="1800" dirty="0"/>
              <a:t>Bürgerschaftliche Engagement unterstützen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3264" y="746380"/>
            <a:ext cx="5836691" cy="5418924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1383264" y="100049"/>
            <a:ext cx="65827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altLang="de-DE" sz="1800" b="1" dirty="0"/>
              <a:t>Gemeinde Hilders 2018-2026 </a:t>
            </a:r>
            <a:br>
              <a:rPr lang="de-DE" altLang="de-DE" sz="1800" b="1" dirty="0"/>
            </a:br>
            <a:r>
              <a:rPr lang="de-DE" altLang="de-DE" sz="1800" b="1" dirty="0"/>
              <a:t>Erstellung des IKEKs</a:t>
            </a:r>
            <a:endParaRPr lang="de-DE" sz="1800" b="1" dirty="0"/>
          </a:p>
        </p:txBody>
      </p:sp>
    </p:spTree>
    <p:extLst>
      <p:ext uri="{BB962C8B-B14F-4D97-AF65-F5344CB8AC3E}">
        <p14:creationId xmlns:p14="http://schemas.microsoft.com/office/powerpoint/2010/main" val="72875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647700"/>
            <a:ext cx="8115300" cy="837084"/>
          </a:xfrm>
        </p:spPr>
        <p:txBody>
          <a:bodyPr/>
          <a:lstStyle/>
          <a:p>
            <a:pPr algn="ctr"/>
            <a:r>
              <a:rPr lang="de-DE" altLang="de-DE" dirty="0"/>
              <a:t>Gemeinde Hilders 2018-2026 </a:t>
            </a:r>
            <a:br>
              <a:rPr lang="de-DE" altLang="de-DE" dirty="0"/>
            </a:br>
            <a:r>
              <a:rPr lang="de-DE" altLang="de-DE" dirty="0"/>
              <a:t>Erstellung des IKEKs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7700" y="1257300"/>
            <a:ext cx="8115300" cy="3429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de-DE" altLang="de-DE" dirty="0"/>
          </a:p>
          <a:p>
            <a:pPr>
              <a:buFont typeface="Arial" panose="020B0604020202020204" pitchFamily="34" charset="0"/>
              <a:buChar char="•"/>
            </a:pPr>
            <a:endParaRPr lang="de-DE" altLang="de-DE" dirty="0"/>
          </a:p>
          <a:p>
            <a:pPr marL="457200" indent="-457200">
              <a:buAutoNum type="arabicPeriod"/>
            </a:pPr>
            <a:endParaRPr lang="de-DE" alt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504" y="1866900"/>
            <a:ext cx="7370968" cy="33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571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AD540FB3-9F6F-4E0A-455C-1C25094DC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647700"/>
            <a:ext cx="8028756" cy="693068"/>
          </a:xfrm>
        </p:spPr>
        <p:txBody>
          <a:bodyPr/>
          <a:lstStyle/>
          <a:p>
            <a:pPr algn="ctr"/>
            <a:r>
              <a:rPr lang="de-DE" sz="2800" dirty="0"/>
              <a:t>Fördermaßnahmen für private Antragsteller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6753A52-0303-0486-14ED-F0EABA3B6B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1340768"/>
            <a:ext cx="7956748" cy="3802732"/>
          </a:xfrm>
        </p:spPr>
        <p:txBody>
          <a:bodyPr/>
          <a:lstStyle/>
          <a:p>
            <a:pPr>
              <a:buFontTx/>
              <a:buChar char="-"/>
            </a:pPr>
            <a:r>
              <a:rPr lang="de-DE" sz="1800" dirty="0"/>
              <a:t>Instandsetzungs- und Sanierungsmaßnahmen</a:t>
            </a:r>
          </a:p>
          <a:p>
            <a:pPr>
              <a:buFontTx/>
              <a:buChar char="-"/>
            </a:pPr>
            <a:r>
              <a:rPr lang="de-DE" sz="1800" dirty="0"/>
              <a:t>Umbaumaßnahmen infolge von Umnutzung, z. B. von ehemals landwirtschaftlich genutzten Gebäuden</a:t>
            </a:r>
          </a:p>
          <a:p>
            <a:pPr>
              <a:buFontTx/>
              <a:buChar char="-"/>
            </a:pPr>
            <a:r>
              <a:rPr lang="de-DE" sz="1800" dirty="0"/>
              <a:t>Bepflanzung und Gestaltung von Freiflächen</a:t>
            </a:r>
          </a:p>
          <a:p>
            <a:pPr>
              <a:buFontTx/>
              <a:buChar char="-"/>
            </a:pPr>
            <a:r>
              <a:rPr lang="de-DE" sz="1800" dirty="0"/>
              <a:t>Städtebaulich verträglicher Rückbau</a:t>
            </a:r>
          </a:p>
          <a:p>
            <a:pPr>
              <a:buFontTx/>
              <a:buChar char="-"/>
            </a:pPr>
            <a:r>
              <a:rPr lang="de-DE" sz="1800" dirty="0"/>
              <a:t>Daseinsvorsorge und Grundversorgung</a:t>
            </a:r>
          </a:p>
          <a:p>
            <a:pPr>
              <a:buFontTx/>
              <a:buChar char="-"/>
            </a:pPr>
            <a:r>
              <a:rPr lang="de-DE" sz="1800" dirty="0"/>
              <a:t>Dörflicher Charakter und kulturgeschichtliches Erbe</a:t>
            </a:r>
          </a:p>
          <a:p>
            <a:pPr>
              <a:buFontTx/>
              <a:buChar char="-"/>
            </a:pPr>
            <a:r>
              <a:rPr lang="de-DE" sz="1800" dirty="0"/>
              <a:t>Planungen und Dienstleistungen</a:t>
            </a:r>
          </a:p>
        </p:txBody>
      </p:sp>
    </p:spTree>
    <p:extLst>
      <p:ext uri="{BB962C8B-B14F-4D97-AF65-F5344CB8AC3E}">
        <p14:creationId xmlns:p14="http://schemas.microsoft.com/office/powerpoint/2010/main" val="4189278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908369-E7B2-AEAD-1D59-5A5FB11F2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sz="2800" dirty="0"/>
              <a:t>Beispiele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CD705C9-CB8A-A08D-BA3B-A80FBC5899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1438274"/>
            <a:ext cx="8115300" cy="4438997"/>
          </a:xfrm>
        </p:spPr>
        <p:txBody>
          <a:bodyPr/>
          <a:lstStyle/>
          <a:p>
            <a:pPr>
              <a:buFontTx/>
              <a:buChar char="-"/>
            </a:pPr>
            <a:r>
              <a:rPr lang="de-DE" sz="1800" dirty="0"/>
              <a:t>Erneuerung der Dacheindeckung, der Dachentwässerung, der Dachaufbauten und – wenn erforderlich – der Dachkonstruktion</a:t>
            </a:r>
          </a:p>
          <a:p>
            <a:pPr>
              <a:buFontTx/>
              <a:buChar char="-"/>
            </a:pPr>
            <a:r>
              <a:rPr lang="de-DE" sz="1800" dirty="0"/>
              <a:t>Die Instandsetzung, Trockenlegung und Sanierung des Mauerwerks, einschließlich Neuverfugung</a:t>
            </a:r>
          </a:p>
          <a:p>
            <a:pPr>
              <a:buFontTx/>
              <a:buChar char="-"/>
            </a:pPr>
            <a:r>
              <a:rPr lang="de-DE" sz="1800" dirty="0"/>
              <a:t>Die Erneuerung von Fenstern, Türen und Toren, Giebelverbrettungen und sonstigen Holzbauteilen</a:t>
            </a:r>
          </a:p>
          <a:p>
            <a:pPr>
              <a:buFontTx/>
              <a:buChar char="-"/>
            </a:pPr>
            <a:r>
              <a:rPr lang="de-DE" sz="1800" dirty="0"/>
              <a:t>Die Befestigung der Hofzufahrt und der Hoffläche </a:t>
            </a:r>
          </a:p>
          <a:p>
            <a:pPr>
              <a:buFontTx/>
              <a:buChar char="-"/>
            </a:pPr>
            <a:r>
              <a:rPr lang="de-DE" sz="1800" dirty="0"/>
              <a:t>Die Neugestaltung und Grundstücksbepflanzung</a:t>
            </a:r>
          </a:p>
          <a:p>
            <a:pPr marL="0" indent="0"/>
            <a:endParaRPr lang="de-DE" sz="1800" dirty="0"/>
          </a:p>
          <a:p>
            <a:pPr marL="0" indent="0"/>
            <a:endParaRPr lang="de-DE" sz="1800" dirty="0"/>
          </a:p>
          <a:p>
            <a:pPr marL="0" indent="0"/>
            <a:r>
              <a:rPr lang="de-DE" sz="1800" dirty="0"/>
              <a:t>Die Gestaltungsgrundsätze gem. der Broschüre „Grundsätze des regionaltypischen Bauens in der Dorf- und Regionalentwicklung“ sind zu beachten.</a:t>
            </a:r>
          </a:p>
        </p:txBody>
      </p:sp>
    </p:spTree>
    <p:extLst>
      <p:ext uri="{BB962C8B-B14F-4D97-AF65-F5344CB8AC3E}">
        <p14:creationId xmlns:p14="http://schemas.microsoft.com/office/powerpoint/2010/main" val="615490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0C27E9-0523-555B-3580-E95E459AB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sz="2800" dirty="0"/>
              <a:t>Fördergrundsätze für private Antragsteller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8BD85C7-E9CA-28EB-46D1-AD15B34A83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1438274"/>
            <a:ext cx="8115300" cy="4772026"/>
          </a:xfrm>
        </p:spPr>
        <p:txBody>
          <a:bodyPr/>
          <a:lstStyle/>
          <a:p>
            <a:r>
              <a:rPr lang="de-DE" sz="1800" dirty="0"/>
              <a:t>Maximale Zuwendungen pro Objekt für </a:t>
            </a:r>
            <a:r>
              <a:rPr lang="de-DE" sz="1800" b="1" dirty="0"/>
              <a:t>private Antragsteller:</a:t>
            </a:r>
          </a:p>
          <a:p>
            <a:r>
              <a:rPr lang="de-DE" sz="1800" dirty="0"/>
              <a:t>Massivbau: max. 45.000 €</a:t>
            </a:r>
          </a:p>
          <a:p>
            <a:r>
              <a:rPr lang="de-DE" sz="1800" dirty="0"/>
              <a:t>Kulturdenkmal: max. 60.000 €</a:t>
            </a:r>
          </a:p>
          <a:p>
            <a:r>
              <a:rPr lang="de-DE" sz="1800" dirty="0"/>
              <a:t>Freifläche: max. 45.000 €</a:t>
            </a:r>
          </a:p>
          <a:p>
            <a:r>
              <a:rPr lang="de-DE" sz="1800" dirty="0"/>
              <a:t>Umbau von Wirtschaftsgebäuden bis zu drei Wohneinheiten: max. 200.000 €</a:t>
            </a:r>
          </a:p>
          <a:p>
            <a:endParaRPr lang="de-DE" sz="1800" b="1" dirty="0"/>
          </a:p>
          <a:p>
            <a:r>
              <a:rPr lang="de-DE" sz="1800" dirty="0"/>
              <a:t>Die Förderung wird objektbezogen durchgeführt, d. h. pro Objekt muss ein</a:t>
            </a:r>
          </a:p>
          <a:p>
            <a:r>
              <a:rPr lang="de-DE" sz="1800" dirty="0"/>
              <a:t>eigener Antrag gestellt werden (Objekte können sein: Wohnhaus,</a:t>
            </a:r>
          </a:p>
          <a:p>
            <a:r>
              <a:rPr lang="de-DE" sz="1800" dirty="0"/>
              <a:t>Scheune, Nebengebäude, Freifläche).</a:t>
            </a:r>
          </a:p>
          <a:p>
            <a:endParaRPr lang="de-DE" sz="1800" b="1" dirty="0"/>
          </a:p>
          <a:p>
            <a:pPr marL="0" indent="0"/>
            <a:r>
              <a:rPr lang="de-DE" sz="1800" dirty="0"/>
              <a:t>Die Förderung für Umbau- und Sanierungsmaßnahmen beträgt 35 %. Die Zuwendung wird anhand der Nettokosten ermittelt, d. h. Nettokosten x 35 %. Für alle anderen Fördermaßnahmen beträgt der Fördersatz zwischen 50 bis 65 %.</a:t>
            </a:r>
          </a:p>
          <a:p>
            <a:r>
              <a:rPr lang="de-DE" sz="1800" dirty="0"/>
              <a:t>Zuwendungsfähig sind die Kostengruppen 300, 400, 500 und 700 der DIN276.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88227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0422A8-B921-0CC4-27A9-653A5C615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sz="2800" dirty="0"/>
              <a:t>Fördergrundsätze für private Antragsteller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A6647B8-FA74-DD34-946E-7B16C99E48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1438274"/>
            <a:ext cx="8115300" cy="4772026"/>
          </a:xfrm>
        </p:spPr>
        <p:txBody>
          <a:bodyPr/>
          <a:lstStyle/>
          <a:p>
            <a:pPr>
              <a:buFontTx/>
              <a:buChar char="-"/>
            </a:pPr>
            <a:r>
              <a:rPr lang="de-DE" sz="1800" dirty="0"/>
              <a:t>Kostenloses Beratungsgespräch durch die städtebauliche Beratung (MN Bauplanung Schlereth)</a:t>
            </a:r>
          </a:p>
          <a:p>
            <a:pPr>
              <a:buFontTx/>
              <a:buChar char="-"/>
            </a:pPr>
            <a:r>
              <a:rPr lang="de-DE" sz="1800" dirty="0"/>
              <a:t>Unterlagen für die Antragstellung:</a:t>
            </a:r>
          </a:p>
          <a:p>
            <a:pPr lvl="1">
              <a:buFontTx/>
              <a:buChar char="-"/>
            </a:pPr>
            <a:r>
              <a:rPr lang="de-DE" sz="1800" dirty="0"/>
              <a:t>Kurze Projektbeschreibung (IST-Zustand, SOLL-Zustand, Pläne oder Skizzen)</a:t>
            </a:r>
          </a:p>
          <a:p>
            <a:pPr lvl="1">
              <a:buFontTx/>
              <a:buChar char="-"/>
            </a:pPr>
            <a:r>
              <a:rPr lang="de-DE" sz="1800" dirty="0"/>
              <a:t>Bankbestätigung</a:t>
            </a:r>
          </a:p>
          <a:p>
            <a:pPr lvl="1">
              <a:buFontTx/>
              <a:buChar char="-"/>
            </a:pPr>
            <a:r>
              <a:rPr lang="de-DE" sz="1800" dirty="0"/>
              <a:t>Finanzierungsnachweis</a:t>
            </a:r>
          </a:p>
          <a:p>
            <a:pPr lvl="1">
              <a:buFontTx/>
              <a:buChar char="-"/>
            </a:pPr>
            <a:r>
              <a:rPr lang="de-DE" sz="1800" dirty="0"/>
              <a:t>Eigentumsnachweis</a:t>
            </a:r>
          </a:p>
          <a:p>
            <a:pPr lvl="1">
              <a:buFontTx/>
              <a:buChar char="-"/>
            </a:pPr>
            <a:r>
              <a:rPr lang="de-DE" sz="1800" dirty="0"/>
              <a:t>Kostenschätzung nach DIN276 durch einen Architekten bzw. Bauingenieur oder zwei Vergleichsangebote pro Gewerk</a:t>
            </a:r>
          </a:p>
          <a:p>
            <a:pPr lvl="1">
              <a:buFontTx/>
              <a:buChar char="-"/>
            </a:pPr>
            <a:r>
              <a:rPr lang="de-DE" sz="1800" dirty="0"/>
              <a:t>Baugenehmigung bzw. denkmalschutzrechtliche Genehmigung (falls notwendig)</a:t>
            </a:r>
          </a:p>
          <a:p>
            <a:pPr>
              <a:buFontTx/>
              <a:buChar char="-"/>
            </a:pPr>
            <a:r>
              <a:rPr lang="de-DE" sz="1800" dirty="0"/>
              <a:t>Die Antragstellung erfolgt digital über das </a:t>
            </a:r>
            <a:r>
              <a:rPr lang="de-DE" sz="1800" b="1" dirty="0"/>
              <a:t>lawileportal-hessen.de </a:t>
            </a:r>
          </a:p>
          <a:p>
            <a:pPr>
              <a:buFontTx/>
              <a:buChar char="-"/>
            </a:pPr>
            <a:r>
              <a:rPr lang="de-DE" sz="1800" dirty="0"/>
              <a:t>Nächstmöglicher Meldetermin für bewilligungsreife Förderanträge an die WI-Bank: </a:t>
            </a:r>
            <a:r>
              <a:rPr lang="de-DE" sz="1800" b="1" dirty="0"/>
              <a:t>01.04.2026</a:t>
            </a:r>
            <a:r>
              <a:rPr lang="de-DE" sz="1800" dirty="0"/>
              <a:t> </a:t>
            </a:r>
          </a:p>
          <a:p>
            <a:pPr lvl="1">
              <a:buFontTx/>
              <a:buChar char="-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17377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5AA759-672E-D0B6-DC38-78BA7B272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sz="2800" dirty="0"/>
              <a:t>Fördergrundsätze für private Antragsteller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FEBD729-4615-1C8D-409D-6D52561A9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1438274"/>
            <a:ext cx="8115300" cy="4511005"/>
          </a:xfrm>
        </p:spPr>
        <p:txBody>
          <a:bodyPr/>
          <a:lstStyle/>
          <a:p>
            <a:pPr>
              <a:buFontTx/>
              <a:buChar char="-"/>
            </a:pPr>
            <a:r>
              <a:rPr lang="de-DE" sz="1800" dirty="0"/>
              <a:t>Erhalt eines schriftlichen Bewilligungsbescheides durch die Fachbehörde</a:t>
            </a:r>
          </a:p>
          <a:p>
            <a:pPr>
              <a:buFontTx/>
              <a:buChar char="-"/>
            </a:pPr>
            <a:r>
              <a:rPr lang="de-DE" sz="1800" dirty="0"/>
              <a:t>Erst nach Zugang des Bewilligungsbescheides darf mit Maßnahme begonnen werden</a:t>
            </a:r>
          </a:p>
          <a:p>
            <a:pPr>
              <a:buFontTx/>
              <a:buChar char="-"/>
            </a:pPr>
            <a:r>
              <a:rPr lang="de-DE" sz="1800" dirty="0"/>
              <a:t>Ein vorzeitiger Beginn ohne Genehmigung schließt die Förderung des Vorhabens aus</a:t>
            </a:r>
          </a:p>
          <a:p>
            <a:pPr>
              <a:buFontTx/>
              <a:buChar char="-"/>
            </a:pPr>
            <a:r>
              <a:rPr lang="de-DE" sz="1800" dirty="0"/>
              <a:t>Vergabevorschriften für Privatpersonen sind zu beachten </a:t>
            </a:r>
          </a:p>
        </p:txBody>
      </p:sp>
    </p:spTree>
    <p:extLst>
      <p:ext uri="{BB962C8B-B14F-4D97-AF65-F5344CB8AC3E}">
        <p14:creationId xmlns:p14="http://schemas.microsoft.com/office/powerpoint/2010/main" val="2901652192"/>
      </p:ext>
    </p:extLst>
  </p:cSld>
  <p:clrMapOvr>
    <a:masterClrMapping/>
  </p:clrMapOvr>
</p:sld>
</file>

<file path=ppt/theme/theme1.xml><?xml version="1.0" encoding="utf-8"?>
<a:theme xmlns:a="http://schemas.openxmlformats.org/drawingml/2006/main" name="Leere Präsentation">
  <a:themeElements>
    <a:clrScheme name="Leere Prä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eere Prä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555</Words>
  <Application>Microsoft Office PowerPoint</Application>
  <PresentationFormat>Bildschirmpräsentation (4:3)</PresentationFormat>
  <Paragraphs>89</Paragraphs>
  <Slides>12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6" baseType="lpstr">
      <vt:lpstr>ＭＳ Ｐゴシック</vt:lpstr>
      <vt:lpstr>Arial</vt:lpstr>
      <vt:lpstr>Symbol</vt:lpstr>
      <vt:lpstr>Leere Präsentation</vt:lpstr>
      <vt:lpstr> Infoveranstaltung am 16.01.2026  Private Fördermöglichkeiten im Rahmen der Dorfentwicklung </vt:lpstr>
      <vt:lpstr>Ziele der Dorfentwicklung</vt:lpstr>
      <vt:lpstr>PowerPoint-Präsentation</vt:lpstr>
      <vt:lpstr>Gemeinde Hilders 2018-2026  Erstellung des IKEKs</vt:lpstr>
      <vt:lpstr>Fördermaßnahmen für private Antragsteller</vt:lpstr>
      <vt:lpstr>Beispiele</vt:lpstr>
      <vt:lpstr>Fördergrundsätze für private Antragsteller</vt:lpstr>
      <vt:lpstr>Fördergrundsätze für private Antragsteller </vt:lpstr>
      <vt:lpstr>Fördergrundsätze für private Antragsteller</vt:lpstr>
      <vt:lpstr>Fördergrundsätze für private Antragsteller</vt:lpstr>
      <vt:lpstr>Wo wird gefördert?</vt:lpstr>
      <vt:lpstr>Ansprechpartner/innen</vt:lpstr>
    </vt:vector>
  </TitlesOfParts>
  <Company>獫票楧栮捯洀鉭曮㞱Û뜰⠲쎔딁烊皭〼፥ᙼ䕸忤઱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乩歫椠䱡畳椀㸲㻸ꔿ㌋䬮ꍰ䞮誀圇짗꾬钒붤鏊꣊㥊揤鞁</dc:creator>
  <cp:lastModifiedBy>Bittighofer-Kirchner, Anne-Kathrin</cp:lastModifiedBy>
  <cp:revision>65</cp:revision>
  <dcterms:created xsi:type="dcterms:W3CDTF">2008-01-30T12:48:26Z</dcterms:created>
  <dcterms:modified xsi:type="dcterms:W3CDTF">2026-01-20T12:04:54Z</dcterms:modified>
</cp:coreProperties>
</file>